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1"/>
  </p:notesMasterIdLst>
  <p:sldIdLst>
    <p:sldId id="256" r:id="rId2"/>
    <p:sldId id="304" r:id="rId3"/>
    <p:sldId id="305" r:id="rId4"/>
    <p:sldId id="257" r:id="rId5"/>
    <p:sldId id="299" r:id="rId6"/>
    <p:sldId id="302" r:id="rId7"/>
    <p:sldId id="275" r:id="rId8"/>
    <p:sldId id="261" r:id="rId9"/>
    <p:sldId id="266" r:id="rId10"/>
    <p:sldId id="306" r:id="rId11"/>
    <p:sldId id="307" r:id="rId12"/>
    <p:sldId id="309" r:id="rId13"/>
    <p:sldId id="311" r:id="rId14"/>
    <p:sldId id="308" r:id="rId15"/>
    <p:sldId id="267" r:id="rId16"/>
    <p:sldId id="300" r:id="rId17"/>
    <p:sldId id="301" r:id="rId18"/>
    <p:sldId id="298" r:id="rId19"/>
    <p:sldId id="28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499"/>
    <a:srgbClr val="171D9B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642" autoAdjust="0"/>
  </p:normalViewPr>
  <p:slideViewPr>
    <p:cSldViewPr snapToGrid="0">
      <p:cViewPr varScale="1">
        <p:scale>
          <a:sx n="97" d="100"/>
          <a:sy n="97" d="100"/>
        </p:scale>
        <p:origin x="3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5CFF8-FFD1-4BFE-A4DF-2C1A8ADA210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8B59E-1D66-414F-AC88-A1D3E6394D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7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치아상담 </a:t>
            </a:r>
            <a:r>
              <a:rPr lang="ko-KR" altLang="en-US" dirty="0" err="1"/>
              <a:t>당신만을</a:t>
            </a:r>
            <a:r>
              <a:rPr lang="ko-KR" altLang="en-US" dirty="0"/>
              <a:t> 위해 할 수 없을까</a:t>
            </a:r>
            <a:r>
              <a:rPr lang="en-US" altLang="ko-KR" dirty="0"/>
              <a:t>? </a:t>
            </a:r>
            <a:r>
              <a:rPr lang="ko-KR" altLang="en-US" dirty="0"/>
              <a:t>안녕하십니까 팀 코딩의 민족 발표자 김대호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8B59E-1D66-414F-AC88-A1D3E6394D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44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페이지 입니다</a:t>
            </a:r>
            <a:r>
              <a:rPr lang="en-US" altLang="ko-KR" dirty="0"/>
              <a:t>. </a:t>
            </a:r>
            <a:r>
              <a:rPr lang="ko-KR" altLang="en-US" dirty="0"/>
              <a:t>비밀번호 확인과 비밀번호가 일치할 경우에만 가입이 완료되도록 했습니다 </a:t>
            </a:r>
            <a:endParaRPr lang="en-US" altLang="ko-KR" dirty="0"/>
          </a:p>
          <a:p>
            <a:r>
              <a:rPr lang="ko-KR" altLang="en-US" dirty="0"/>
              <a:t>여기에 작성한 정보들은 </a:t>
            </a:r>
            <a:r>
              <a:rPr lang="en-US" altLang="ko-KR" dirty="0"/>
              <a:t>DB </a:t>
            </a:r>
            <a:r>
              <a:rPr lang="ko-KR" altLang="en-US" dirty="0"/>
              <a:t>에 등록됩니다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8B59E-1D66-414F-AC88-A1D3E6394D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82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홈화면입니다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게시글 작성을 클릭해 보겠습니다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8B59E-1D66-414F-AC88-A1D3E6394D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110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이처럼 글을 작성하면 작성된 </a:t>
            </a:r>
            <a:r>
              <a:rPr lang="en-US" altLang="ko-KR" dirty="0"/>
              <a:t>Text </a:t>
            </a:r>
            <a:r>
              <a:rPr lang="ko-KR" altLang="en-US" dirty="0"/>
              <a:t>와 </a:t>
            </a:r>
            <a:r>
              <a:rPr lang="en-US" altLang="ko-KR" dirty="0"/>
              <a:t>image</a:t>
            </a:r>
            <a:r>
              <a:rPr lang="ko-KR" altLang="en-US" dirty="0"/>
              <a:t>는 </a:t>
            </a:r>
            <a:r>
              <a:rPr lang="en-US" altLang="ko-KR" dirty="0"/>
              <a:t>DB </a:t>
            </a:r>
            <a:r>
              <a:rPr lang="ko-KR" altLang="en-US" dirty="0"/>
              <a:t>에 저장됩니다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8B59E-1D66-414F-AC88-A1D3E6394D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276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작성한 게시글이 홈 게시글 목록에 </a:t>
            </a:r>
            <a:r>
              <a:rPr lang="ko-KR" altLang="en-US" dirty="0" err="1"/>
              <a:t>반영된것을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  </a:t>
            </a:r>
            <a:r>
              <a:rPr lang="ko-KR" altLang="en-US" dirty="0"/>
              <a:t>다음은 저의 개인 프로필로 넘어가 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8B59E-1D66-414F-AC88-A1D3E6394D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645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개인 프로필에는 회원가입시 등록한 정보들과 내가 작성한 글들이 반영됩니다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8B59E-1D66-414F-AC88-A1D3E6394D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177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당근마켓</a:t>
            </a:r>
            <a:r>
              <a:rPr lang="en-US" altLang="ko-KR" dirty="0"/>
              <a:t>,</a:t>
            </a:r>
            <a:r>
              <a:rPr lang="ko-KR" altLang="en-US" dirty="0"/>
              <a:t>중고나라 등 소비자와 판매자를 연결해주는 플랫폼시장 확대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8B59E-1D66-414F-AC88-A1D3E6394D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51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당근마켓</a:t>
            </a:r>
            <a:r>
              <a:rPr lang="en-US" altLang="ko-KR" dirty="0"/>
              <a:t>,</a:t>
            </a:r>
            <a:r>
              <a:rPr lang="ko-KR" altLang="en-US" dirty="0"/>
              <a:t>중고나라 등 소비자와 판매자를 연결해주는 플랫폼시장 확대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8B59E-1D66-414F-AC88-A1D3E6394D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538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오직 </a:t>
            </a:r>
            <a:r>
              <a:rPr lang="ko-KR" altLang="en-US" dirty="0" err="1"/>
              <a:t>당신만을</a:t>
            </a:r>
            <a:r>
              <a:rPr lang="ko-KR" altLang="en-US" dirty="0"/>
              <a:t> 위한 치아 상담 서비스 </a:t>
            </a:r>
            <a:r>
              <a:rPr lang="ko-KR" altLang="en-US" dirty="0" err="1"/>
              <a:t>컨투스에</a:t>
            </a:r>
            <a:r>
              <a:rPr lang="ko-KR" altLang="en-US" dirty="0"/>
              <a:t> </a:t>
            </a:r>
            <a:r>
              <a:rPr lang="ko-KR" altLang="en-US" dirty="0" err="1"/>
              <a:t>허명범입니다</a:t>
            </a:r>
            <a:r>
              <a:rPr lang="en-US" altLang="ko-KR" dirty="0"/>
              <a:t>. </a:t>
            </a:r>
            <a:r>
              <a:rPr lang="ko-KR" altLang="en-US" dirty="0"/>
              <a:t>반갑습니다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8B59E-1D66-414F-AC88-A1D3E6394D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75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김대호 </a:t>
            </a:r>
            <a:r>
              <a:rPr lang="en-US" altLang="ko-KR" dirty="0"/>
              <a:t>: </a:t>
            </a:r>
            <a:r>
              <a:rPr lang="ko-KR" altLang="en-US" dirty="0"/>
              <a:t>치과 의사와의 인터뷰 </a:t>
            </a:r>
            <a:r>
              <a:rPr lang="en-US" altLang="ko-KR" dirty="0"/>
              <a:t>(</a:t>
            </a:r>
            <a:r>
              <a:rPr lang="ko-KR" altLang="en-US" dirty="0"/>
              <a:t>부모님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의사에 따라 진료 스타일 </a:t>
            </a:r>
            <a:r>
              <a:rPr lang="en-US" altLang="ko-KR" dirty="0"/>
              <a:t>, </a:t>
            </a:r>
            <a:r>
              <a:rPr lang="ko-KR" altLang="en-US" dirty="0"/>
              <a:t>시술 방법 등등에 따라 비용 천차만별 </a:t>
            </a:r>
            <a:endParaRPr lang="en-US" altLang="ko-KR" dirty="0"/>
          </a:p>
          <a:p>
            <a:r>
              <a:rPr lang="ko-KR" altLang="en-US" dirty="0"/>
              <a:t>소비자 입장에선 이 금이 합당한지 아닌지 알 도리가 없음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8B59E-1D66-414F-AC88-A1D3E6394D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87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환자의 입장에서 타 의사들과 비교하고 더 값싼 시술을 </a:t>
            </a:r>
            <a:r>
              <a:rPr lang="ko-KR" altLang="en-US" dirty="0" err="1"/>
              <a:t>선호할수</a:t>
            </a:r>
            <a:r>
              <a:rPr lang="ko-KR" altLang="en-US" dirty="0"/>
              <a:t> 있음 이런 비교를 </a:t>
            </a:r>
            <a:r>
              <a:rPr lang="ko-KR" altLang="en-US" dirty="0" err="1"/>
              <a:t>할수</a:t>
            </a:r>
            <a:r>
              <a:rPr lang="ko-KR" altLang="en-US" dirty="0"/>
              <a:t> 있는 게시판 플랫폼아 있으면 좋겠다 생각해서 아이디어를 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8B59E-1D66-414F-AC88-A1D3E6394D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437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당신만을</a:t>
            </a:r>
            <a:r>
              <a:rPr lang="ko-KR" altLang="en-US" dirty="0"/>
              <a:t> 위한 치아 상담 서비스 </a:t>
            </a:r>
            <a:r>
              <a:rPr lang="ko-KR" altLang="en-US" dirty="0" err="1"/>
              <a:t>컨투스에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반갑습니다</a:t>
            </a:r>
            <a:r>
              <a:rPr lang="en-US" altLang="ko-KR" dirty="0"/>
              <a:t>. </a:t>
            </a:r>
            <a:r>
              <a:rPr lang="ko-KR" altLang="en-US" dirty="0"/>
              <a:t>저는 발표자 </a:t>
            </a:r>
            <a:r>
              <a:rPr lang="ko-KR" altLang="en-US" dirty="0" err="1"/>
              <a:t>허명범</a:t>
            </a:r>
            <a:r>
              <a:rPr lang="ko-KR" altLang="en-US" dirty="0"/>
              <a:t> 이라고 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8B59E-1D66-414F-AC88-A1D3E6394D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15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요즘 몇년간 당근마켓</a:t>
            </a:r>
            <a:r>
              <a:rPr lang="en-US" altLang="ko-KR" dirty="0"/>
              <a:t>,</a:t>
            </a:r>
            <a:r>
              <a:rPr lang="ko-KR" altLang="en-US" dirty="0"/>
              <a:t>중고나라 등 소비자와 판매자를 연결해주는 플랫폼시장 확대되었는데요</a:t>
            </a:r>
            <a:endParaRPr lang="en-US" altLang="ko-KR" dirty="0"/>
          </a:p>
          <a:p>
            <a:r>
              <a:rPr lang="ko-KR" altLang="en-US" dirty="0"/>
              <a:t>이런 앱들의 특징으로는</a:t>
            </a:r>
            <a:r>
              <a:rPr lang="en-US" altLang="ko-KR" dirty="0"/>
              <a:t> </a:t>
            </a:r>
            <a:r>
              <a:rPr lang="ko-KR" altLang="en-US" dirty="0"/>
              <a:t>소비자들의 게시판 작성 및 타 제품과의 비교가 가능하다는 점이였습니다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저희는 아까 김대호 학우분께서 </a:t>
            </a:r>
            <a:r>
              <a:rPr lang="ko-KR" altLang="en-US" dirty="0" err="1"/>
              <a:t>말씀해주셨던</a:t>
            </a:r>
            <a:r>
              <a:rPr lang="ko-KR" altLang="en-US" dirty="0"/>
              <a:t> 치과시장을 플랫폼에 적용하기로 결심했습니다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8B59E-1D66-414F-AC88-A1D3E6394D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91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가장 대표적인 </a:t>
            </a:r>
            <a:r>
              <a:rPr lang="ko-KR" altLang="en-US" dirty="0" err="1"/>
              <a:t>플랫폼중에</a:t>
            </a:r>
            <a:r>
              <a:rPr lang="ko-KR" altLang="en-US" dirty="0"/>
              <a:t> 하나인 당근 마켓에서 아이디어를 따왔는데요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게시물 작성과 게시물 </a:t>
            </a:r>
            <a:r>
              <a:rPr lang="ko-KR" altLang="en-US" dirty="0" err="1"/>
              <a:t>조회기능입니다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8B59E-1D66-414F-AC88-A1D3E6394D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90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저희는 게시판에 실물사진</a:t>
            </a:r>
            <a:r>
              <a:rPr lang="en-US" altLang="ko-KR" dirty="0"/>
              <a:t>, X-ray </a:t>
            </a:r>
            <a:r>
              <a:rPr lang="ko-KR" altLang="en-US" dirty="0"/>
              <a:t>사진을 업로드 하는 기능을 추가하여 </a:t>
            </a:r>
            <a:endParaRPr lang="en-US" altLang="ko-KR" dirty="0"/>
          </a:p>
          <a:p>
            <a:r>
              <a:rPr lang="ko-KR" altLang="en-US" dirty="0"/>
              <a:t>고객들이 더 나은 진료를 선택할 수 있는 커뮤니티 플랫폼을 개발하고자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8B59E-1D66-414F-AC88-A1D3E6394D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43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영상입니다 잠시 보시죠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8B59E-1D66-414F-AC88-A1D3E6394D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9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실제로 구현한 기능들입니다</a:t>
            </a:r>
            <a:r>
              <a:rPr lang="en-US" altLang="ko-KR" dirty="0"/>
              <a:t>. </a:t>
            </a:r>
            <a:r>
              <a:rPr lang="ko-KR" altLang="en-US" dirty="0"/>
              <a:t>먼저 로그인 화면입니다 </a:t>
            </a:r>
            <a:endParaRPr lang="en-US" altLang="ko-KR" dirty="0"/>
          </a:p>
          <a:p>
            <a:r>
              <a:rPr lang="en-US" altLang="ko-KR" dirty="0"/>
              <a:t>DB </a:t>
            </a:r>
            <a:r>
              <a:rPr lang="ko-KR" altLang="en-US" dirty="0"/>
              <a:t>에 등록된 회원이 </a:t>
            </a:r>
            <a:r>
              <a:rPr lang="ko-KR" altLang="en-US" dirty="0" err="1"/>
              <a:t>아닐경우</a:t>
            </a:r>
            <a:r>
              <a:rPr lang="ko-KR" altLang="en-US" dirty="0"/>
              <a:t> 로그인이 제한됩니다 </a:t>
            </a:r>
            <a:endParaRPr lang="en-US" altLang="ko-KR" dirty="0"/>
          </a:p>
          <a:p>
            <a:r>
              <a:rPr lang="ko-KR" altLang="en-US" dirty="0"/>
              <a:t>그럼 회원가입 </a:t>
            </a:r>
            <a:r>
              <a:rPr lang="ko-KR" altLang="en-US" dirty="0" err="1"/>
              <a:t>으로</a:t>
            </a:r>
            <a:r>
              <a:rPr lang="ko-KR" altLang="en-US" dirty="0"/>
              <a:t> 넘어가보겠습니다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8B59E-1D66-414F-AC88-A1D3E6394D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02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29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1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93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64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1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1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9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4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5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1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17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BE811-7E66-477F-919D-3BAB146B908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CDBD-33B0-43CA-9488-22BFE8A975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78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2661D6-C77C-5184-ED38-A5367595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69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190066-63AF-E9D8-B686-69C563715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77" y="2678065"/>
            <a:ext cx="9144000" cy="1501869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치아 상담</a:t>
            </a:r>
            <a:r>
              <a:rPr lang="en-US" altLang="ko-KR" sz="4400" b="1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en-US" altLang="ko-KR" sz="4400" b="1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당신만을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위해 할 수  없을까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09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4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F515611-9D93-8265-68E9-4AFBFF61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71" y="2766218"/>
            <a:ext cx="2895600" cy="1325563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구현한 </a:t>
            </a:r>
            <a:b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3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실제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761D9-CCAE-946E-C003-39B6CE84656A}"/>
              </a:ext>
            </a:extLst>
          </p:cNvPr>
          <p:cNvSpPr txBox="1"/>
          <p:nvPr/>
        </p:nvSpPr>
        <p:spPr>
          <a:xfrm>
            <a:off x="5167312" y="2105024"/>
            <a:ext cx="1857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구현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로그인 구성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회원가입 구성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제목 작성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사진업로드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내용 작성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B48917-CE0F-772E-C0A2-B46B109CF1D1}"/>
              </a:ext>
            </a:extLst>
          </p:cNvPr>
          <p:cNvSpPr/>
          <p:nvPr/>
        </p:nvSpPr>
        <p:spPr>
          <a:xfrm>
            <a:off x="8541054" y="1269293"/>
            <a:ext cx="2483225" cy="363967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1944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회원가입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944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1944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37D051-FC1A-9968-1E93-D5B809F5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47" y="1162040"/>
            <a:ext cx="2554178" cy="4471843"/>
          </a:xfrm>
          <a:prstGeom prst="rect">
            <a:avLst/>
          </a:prstGeom>
        </p:spPr>
      </p:pic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A6F86864-DF74-7205-6FBC-16EF61AB8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96" y="83244"/>
            <a:ext cx="7040605" cy="66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15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4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F515611-9D93-8265-68E9-4AFBFF61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71" y="2766218"/>
            <a:ext cx="2895600" cy="1325563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구현한 </a:t>
            </a:r>
            <a:b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3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실제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761D9-CCAE-946E-C003-39B6CE84656A}"/>
              </a:ext>
            </a:extLst>
          </p:cNvPr>
          <p:cNvSpPr txBox="1"/>
          <p:nvPr/>
        </p:nvSpPr>
        <p:spPr>
          <a:xfrm>
            <a:off x="5167312" y="2105024"/>
            <a:ext cx="185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B48917-CE0F-772E-C0A2-B46B109CF1D1}"/>
              </a:ext>
            </a:extLst>
          </p:cNvPr>
          <p:cNvSpPr/>
          <p:nvPr/>
        </p:nvSpPr>
        <p:spPr>
          <a:xfrm>
            <a:off x="8541054" y="1269293"/>
            <a:ext cx="2483225" cy="363967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1944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홈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944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화면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1944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36E94A-2774-F0A4-A9C8-108AADE8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795" y="1179217"/>
            <a:ext cx="2562384" cy="4484163"/>
          </a:xfrm>
          <a:prstGeom prst="rect">
            <a:avLst/>
          </a:prstGeom>
        </p:spPr>
      </p:pic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B2DE6D8-4CDC-7E2E-704A-87CE79ED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96" y="114558"/>
            <a:ext cx="7040605" cy="66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4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F515611-9D93-8265-68E9-4AFBFF61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71" y="2766218"/>
            <a:ext cx="2895600" cy="1325563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구현한 </a:t>
            </a:r>
            <a:b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3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실제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기능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B48917-CE0F-772E-C0A2-B46B109CF1D1}"/>
              </a:ext>
            </a:extLst>
          </p:cNvPr>
          <p:cNvSpPr/>
          <p:nvPr/>
        </p:nvSpPr>
        <p:spPr>
          <a:xfrm>
            <a:off x="8541054" y="1269293"/>
            <a:ext cx="2483225" cy="363967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1944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게시글 작성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1944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CD688D-5C59-5193-0272-1B1EF594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82" y="1193715"/>
            <a:ext cx="2536541" cy="4489330"/>
          </a:xfrm>
          <a:prstGeom prst="rect">
            <a:avLst/>
          </a:prstGeom>
        </p:spPr>
      </p:pic>
      <p:pic>
        <p:nvPicPr>
          <p:cNvPr id="2" name="그림 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76EB262-56EF-1004-31E3-4CD91DBF3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97" y="114558"/>
            <a:ext cx="7040605" cy="66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4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F515611-9D93-8265-68E9-4AFBFF61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71" y="2766218"/>
            <a:ext cx="2895600" cy="1325563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구현한 </a:t>
            </a:r>
            <a:b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3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실제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761D9-CCAE-946E-C003-39B6CE84656A}"/>
              </a:ext>
            </a:extLst>
          </p:cNvPr>
          <p:cNvSpPr txBox="1"/>
          <p:nvPr/>
        </p:nvSpPr>
        <p:spPr>
          <a:xfrm>
            <a:off x="5167312" y="2105024"/>
            <a:ext cx="185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B48917-CE0F-772E-C0A2-B46B109CF1D1}"/>
              </a:ext>
            </a:extLst>
          </p:cNvPr>
          <p:cNvSpPr/>
          <p:nvPr/>
        </p:nvSpPr>
        <p:spPr>
          <a:xfrm>
            <a:off x="8541054" y="1269293"/>
            <a:ext cx="2483225" cy="363967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944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홈 화면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1944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1944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solidFill>
                  <a:srgbClr val="1944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글 작성</a:t>
            </a:r>
            <a:r>
              <a:rPr lang="en-US" altLang="ko-KR" sz="2400" b="1" dirty="0">
                <a:solidFill>
                  <a:srgbClr val="1944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1944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2F728C-E008-E459-67F9-A193ECC1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59" y="1188621"/>
            <a:ext cx="2540602" cy="4484592"/>
          </a:xfrm>
          <a:prstGeom prst="rect">
            <a:avLst/>
          </a:prstGeom>
        </p:spPr>
      </p:pic>
      <p:pic>
        <p:nvPicPr>
          <p:cNvPr id="10" name="그림 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D722D0A-8AB3-CCB7-FA97-3B652CEAA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96" y="114558"/>
            <a:ext cx="7040605" cy="66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1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4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F515611-9D93-8265-68E9-4AFBFF61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71" y="2766218"/>
            <a:ext cx="2895600" cy="1325563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구현한 </a:t>
            </a:r>
            <a:b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3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실제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기능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B48917-CE0F-772E-C0A2-B46B109CF1D1}"/>
              </a:ext>
            </a:extLst>
          </p:cNvPr>
          <p:cNvSpPr/>
          <p:nvPr/>
        </p:nvSpPr>
        <p:spPr>
          <a:xfrm>
            <a:off x="8541054" y="1269293"/>
            <a:ext cx="2483225" cy="363967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1944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나의 프로필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1944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710F1C-E754-B645-DCBE-6EA4866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578" y="1221149"/>
            <a:ext cx="2570844" cy="4452064"/>
          </a:xfrm>
          <a:prstGeom prst="rect">
            <a:avLst/>
          </a:prstGeom>
        </p:spPr>
      </p:pic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5758BF-7538-98D7-1169-25F42F913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96" y="114558"/>
            <a:ext cx="7040605" cy="66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F515611-9D93-8265-68E9-4AFBFF61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30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i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r>
              <a:rPr lang="ko-KR" altLang="en-US" sz="8000" b="1" i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0" b="1" i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</a:t>
            </a:r>
            <a:endParaRPr lang="ko-KR" altLang="en-US" sz="8000" b="1" i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159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>
            <a:extLst>
              <a:ext uri="{FF2B5EF4-FFF2-40B4-BE49-F238E27FC236}">
                <a16:creationId xmlns:a16="http://schemas.microsoft.com/office/drawing/2014/main" id="{0E56F0DA-2639-D521-3CA9-2EF67A4F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574" y="257176"/>
            <a:ext cx="7096125" cy="762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i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사용한 플랫폼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C86F92-6F79-E247-39BF-05DA11C32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4" y="2193292"/>
            <a:ext cx="3030350" cy="22424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B249DB-DA70-01F7-F36C-757C708ED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60" y="2606949"/>
            <a:ext cx="2671656" cy="1415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F42576-1F2F-60A3-5A5C-8FD99DC58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48" y="2021930"/>
            <a:ext cx="4308637" cy="2585182"/>
          </a:xfrm>
          <a:prstGeom prst="rect">
            <a:avLst/>
          </a:prstGeom>
        </p:spPr>
      </p:pic>
      <p:sp>
        <p:nvSpPr>
          <p:cNvPr id="17" name="화살표: 왼쪽/오른쪽 16">
            <a:extLst>
              <a:ext uri="{FF2B5EF4-FFF2-40B4-BE49-F238E27FC236}">
                <a16:creationId xmlns:a16="http://schemas.microsoft.com/office/drawing/2014/main" id="{53C54B20-A26A-80AF-CB7C-357F74241C3E}"/>
              </a:ext>
            </a:extLst>
          </p:cNvPr>
          <p:cNvSpPr/>
          <p:nvPr/>
        </p:nvSpPr>
        <p:spPr>
          <a:xfrm>
            <a:off x="3325384" y="3162120"/>
            <a:ext cx="892542" cy="337457"/>
          </a:xfrm>
          <a:prstGeom prst="left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92B7AE97-6E9B-5202-AB09-52C1B7C90B94}"/>
              </a:ext>
            </a:extLst>
          </p:cNvPr>
          <p:cNvSpPr/>
          <p:nvPr/>
        </p:nvSpPr>
        <p:spPr>
          <a:xfrm>
            <a:off x="7442693" y="3145794"/>
            <a:ext cx="892542" cy="33745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7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718F04B-08F6-C490-3A9D-DFC2222F4DB1}"/>
              </a:ext>
            </a:extLst>
          </p:cNvPr>
          <p:cNvSpPr/>
          <p:nvPr/>
        </p:nvSpPr>
        <p:spPr>
          <a:xfrm flipH="1">
            <a:off x="3721743" y="4797926"/>
            <a:ext cx="2168600" cy="33113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30C147E-E0AE-8007-7A75-137FAEA1C181}"/>
              </a:ext>
            </a:extLst>
          </p:cNvPr>
          <p:cNvSpPr/>
          <p:nvPr/>
        </p:nvSpPr>
        <p:spPr>
          <a:xfrm>
            <a:off x="3701843" y="2100748"/>
            <a:ext cx="2265599" cy="23987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4">
            <a:extLst>
              <a:ext uri="{FF2B5EF4-FFF2-40B4-BE49-F238E27FC236}">
                <a16:creationId xmlns:a16="http://schemas.microsoft.com/office/drawing/2014/main" id="{0E56F0DA-2639-D521-3CA9-2EF67A4F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574" y="257176"/>
            <a:ext cx="7096125" cy="762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i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처리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B50EFC-3D16-F011-098F-CDB7A36C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2" y="1367228"/>
            <a:ext cx="2974521" cy="1602922"/>
          </a:xfrm>
          <a:prstGeom prst="rect">
            <a:avLst/>
          </a:prstGeom>
        </p:spPr>
      </p:pic>
      <p:pic>
        <p:nvPicPr>
          <p:cNvPr id="6" name="그림 5" descr="낱말맞추기게임, 텍스트, 실내, 과일이(가) 표시된 사진&#10;&#10;자동 생성된 설명">
            <a:extLst>
              <a:ext uri="{FF2B5EF4-FFF2-40B4-BE49-F238E27FC236}">
                <a16:creationId xmlns:a16="http://schemas.microsoft.com/office/drawing/2014/main" id="{E2C7E1E7-7ECD-98B7-BB41-6B74D6C7CE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5" b="-46"/>
          <a:stretch/>
        </p:blipFill>
        <p:spPr>
          <a:xfrm>
            <a:off x="5967442" y="1417863"/>
            <a:ext cx="1469670" cy="1766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50AD8A-3275-B677-6F58-C2148B9B6D5E}"/>
              </a:ext>
            </a:extLst>
          </p:cNvPr>
          <p:cNvSpPr txBox="1"/>
          <p:nvPr/>
        </p:nvSpPr>
        <p:spPr>
          <a:xfrm>
            <a:off x="1500868" y="324433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.jpeg ,  .jpg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A4AB1-C199-9A03-B57F-208E1BFA416A}"/>
              </a:ext>
            </a:extLst>
          </p:cNvPr>
          <p:cNvSpPr txBox="1"/>
          <p:nvPr/>
        </p:nvSpPr>
        <p:spPr>
          <a:xfrm>
            <a:off x="6243636" y="330459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bitmap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2E5389-6BE2-2DB1-20CC-129BD5C3C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57" y="2492437"/>
            <a:ext cx="3030350" cy="22424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BE4B29-AC80-C37C-6E4A-2669A7456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2" y="4162034"/>
            <a:ext cx="2974521" cy="1602922"/>
          </a:xfrm>
          <a:prstGeom prst="rect">
            <a:avLst/>
          </a:prstGeom>
        </p:spPr>
      </p:pic>
      <p:pic>
        <p:nvPicPr>
          <p:cNvPr id="13" name="그림 12" descr="낱말맞추기게임, 텍스트, 실내, 과일이(가) 표시된 사진&#10;&#10;자동 생성된 설명">
            <a:extLst>
              <a:ext uri="{FF2B5EF4-FFF2-40B4-BE49-F238E27FC236}">
                <a16:creationId xmlns:a16="http://schemas.microsoft.com/office/drawing/2014/main" id="{DBCD2E16-425A-C2EA-83F2-E75527C0A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5" b="-46"/>
          <a:stretch/>
        </p:blipFill>
        <p:spPr>
          <a:xfrm>
            <a:off x="5967442" y="3998748"/>
            <a:ext cx="1469670" cy="1766208"/>
          </a:xfrm>
          <a:prstGeom prst="rect">
            <a:avLst/>
          </a:prstGeom>
        </p:spPr>
      </p:pic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C1A2C1B4-0C52-BA4E-9D2A-FB47F747020C}"/>
              </a:ext>
            </a:extLst>
          </p:cNvPr>
          <p:cNvSpPr/>
          <p:nvPr/>
        </p:nvSpPr>
        <p:spPr>
          <a:xfrm>
            <a:off x="4005943" y="1839686"/>
            <a:ext cx="1600200" cy="762000"/>
          </a:xfrm>
          <a:prstGeom prst="round2Same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jpg -&gt; bitmap</a:t>
            </a:r>
            <a:endParaRPr lang="ko-KR" altLang="en-US" dirty="0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F091ECFD-88DF-45C2-49A4-5B679A4F7FAF}"/>
              </a:ext>
            </a:extLst>
          </p:cNvPr>
          <p:cNvSpPr/>
          <p:nvPr/>
        </p:nvSpPr>
        <p:spPr>
          <a:xfrm>
            <a:off x="4067199" y="4582495"/>
            <a:ext cx="1600200" cy="762000"/>
          </a:xfrm>
          <a:prstGeom prst="round2Same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Jpg &lt;- </a:t>
            </a:r>
            <a:r>
              <a:rPr lang="en-US" altLang="ko-KR" dirty="0" err="1"/>
              <a:t>bimap</a:t>
            </a:r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E4E999C-4974-1197-1CC4-F139BA9371BB}"/>
              </a:ext>
            </a:extLst>
          </p:cNvPr>
          <p:cNvSpPr/>
          <p:nvPr/>
        </p:nvSpPr>
        <p:spPr>
          <a:xfrm>
            <a:off x="7679903" y="2816494"/>
            <a:ext cx="1469671" cy="24113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9F8025E-4AC3-6249-DF5A-D52F07DF263A}"/>
              </a:ext>
            </a:extLst>
          </p:cNvPr>
          <p:cNvSpPr/>
          <p:nvPr/>
        </p:nvSpPr>
        <p:spPr>
          <a:xfrm flipH="1">
            <a:off x="7660796" y="4162034"/>
            <a:ext cx="1450564" cy="24113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1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9B317-3048-6421-57C8-2555D1C9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3" y="2729586"/>
            <a:ext cx="4854388" cy="1325563"/>
          </a:xfrm>
        </p:spPr>
        <p:txBody>
          <a:bodyPr>
            <a:norm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당신만을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위한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맞춤형 </a:t>
            </a:r>
            <a:b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치아 상담 서비스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B3F4328-83E2-1070-B1F6-26A177776650}"/>
              </a:ext>
            </a:extLst>
          </p:cNvPr>
          <p:cNvSpPr txBox="1">
            <a:spLocks/>
          </p:cNvSpPr>
          <p:nvPr/>
        </p:nvSpPr>
        <p:spPr>
          <a:xfrm>
            <a:off x="10075460" y="2651658"/>
            <a:ext cx="23756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컨투스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CONSULTING TOOTH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39447B0-8D07-9E4E-96AF-3B3EB5265502}"/>
              </a:ext>
            </a:extLst>
          </p:cNvPr>
          <p:cNvSpPr txBox="1">
            <a:spLocks/>
          </p:cNvSpPr>
          <p:nvPr/>
        </p:nvSpPr>
        <p:spPr>
          <a:xfrm>
            <a:off x="3857875" y="3795087"/>
            <a:ext cx="5521733" cy="59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00F640D-C4FF-42B3-40D9-5237AE02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426" y="3824508"/>
            <a:ext cx="464449" cy="4802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B1239-A51C-4C63-43FA-64BB323B8AC4}"/>
              </a:ext>
            </a:extLst>
          </p:cNvPr>
          <p:cNvSpPr/>
          <p:nvPr/>
        </p:nvSpPr>
        <p:spPr>
          <a:xfrm>
            <a:off x="7089804" y="1028440"/>
            <a:ext cx="2654703" cy="457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AF9C6F-F3E5-19AE-B12B-24B943E2E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76" y="2146494"/>
            <a:ext cx="2620757" cy="2335892"/>
          </a:xfrm>
          <a:prstGeom prst="rect">
            <a:avLst/>
          </a:prstGeom>
        </p:spPr>
      </p:pic>
      <p:pic>
        <p:nvPicPr>
          <p:cNvPr id="9" name="그림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D1091C8-C35E-70DC-872D-B9DF68ED7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54" y="0"/>
            <a:ext cx="7040605" cy="6628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32E55E-DE8B-9E5F-6C8B-82ED0B2D8767}"/>
              </a:ext>
            </a:extLst>
          </p:cNvPr>
          <p:cNvSpPr txBox="1"/>
          <p:nvPr/>
        </p:nvSpPr>
        <p:spPr>
          <a:xfrm>
            <a:off x="2561640" y="4673017"/>
            <a:ext cx="4803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We’re </a:t>
            </a:r>
            <a:r>
              <a:rPr lang="ko-KR" altLang="en-US" sz="2800" b="1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코딩의 민족 </a:t>
            </a:r>
            <a:endParaRPr lang="en-US" altLang="ko-KR" sz="2800" b="1" i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800" b="1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허명범</a:t>
            </a:r>
            <a:r>
              <a:rPr lang="en-US" altLang="ko-KR" sz="2800" b="1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2800" b="1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양정우</a:t>
            </a:r>
            <a:r>
              <a:rPr lang="en-US" altLang="ko-KR" sz="2800" b="1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2800" b="1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김대호 </a:t>
            </a:r>
          </a:p>
        </p:txBody>
      </p:sp>
    </p:spTree>
    <p:extLst>
      <p:ext uri="{BB962C8B-B14F-4D97-AF65-F5344CB8AC3E}">
        <p14:creationId xmlns:p14="http://schemas.microsoft.com/office/powerpoint/2010/main" val="334290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F515611-9D93-8265-68E9-4AFBFF61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b="1" i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 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5BDC9B05-1836-D768-B406-F3F9F604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9447" y="1027906"/>
            <a:ext cx="4362063" cy="32713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89DEC-D271-21A0-87E9-2CCEA519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310478" y="3765884"/>
            <a:ext cx="3831062" cy="28731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0D33C-B869-89CD-7923-22DEE4DA7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220" y="1506361"/>
            <a:ext cx="4002148" cy="31167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 descr="텍스트, 모니터, 전자기기, 화면이(가) 표시된 사진&#10;&#10;자동 생성된 설명">
            <a:extLst>
              <a:ext uri="{FF2B5EF4-FFF2-40B4-BE49-F238E27FC236}">
                <a16:creationId xmlns:a16="http://schemas.microsoft.com/office/drawing/2014/main" id="{0F131660-461D-CC4F-E9DC-01F4228CD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56" y="3687745"/>
            <a:ext cx="4373243" cy="2951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63624B-D187-BD16-8840-7362638F5F58}"/>
              </a:ext>
            </a:extLst>
          </p:cNvPr>
          <p:cNvSpPr txBox="1"/>
          <p:nvPr/>
        </p:nvSpPr>
        <p:spPr>
          <a:xfrm>
            <a:off x="4066364" y="5734754"/>
            <a:ext cx="4803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We’re </a:t>
            </a:r>
            <a:r>
              <a:rPr lang="ko-KR" altLang="en-US" sz="2800" b="1" i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코딩의 민족 </a:t>
            </a:r>
            <a:endParaRPr lang="en-US" altLang="ko-KR" sz="2800" b="1" i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800" b="1" i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허명범</a:t>
            </a:r>
            <a:r>
              <a:rPr lang="en-US" altLang="ko-KR" sz="2800" b="1" i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2800" b="1" i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양정우</a:t>
            </a:r>
            <a:r>
              <a:rPr lang="en-US" altLang="ko-KR" sz="2800" b="1" i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2800" b="1" i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김대호 </a:t>
            </a:r>
          </a:p>
        </p:txBody>
      </p:sp>
    </p:spTree>
    <p:extLst>
      <p:ext uri="{BB962C8B-B14F-4D97-AF65-F5344CB8AC3E}">
        <p14:creationId xmlns:p14="http://schemas.microsoft.com/office/powerpoint/2010/main" val="14874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6425833-A35A-8127-E294-407088D9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B67022-9B94-B32C-7496-3B5D809A6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530" y="1371600"/>
            <a:ext cx="2087270" cy="2087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87C0A7-D257-5BF8-7E10-3C5C32D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3789"/>
            <a:ext cx="2087270" cy="20872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E57364-F64F-4CD2-D2BE-D4735EEA6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8" y="3466942"/>
            <a:ext cx="2087271" cy="2087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2F3C3C-712E-8A33-3C4B-9B5AB2ABC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18" y="3466942"/>
            <a:ext cx="2087271" cy="2087271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C1C5477A-B3A0-409E-796A-2CE9C9A203C0}"/>
              </a:ext>
            </a:extLst>
          </p:cNvPr>
          <p:cNvSpPr txBox="1">
            <a:spLocks/>
          </p:cNvSpPr>
          <p:nvPr/>
        </p:nvSpPr>
        <p:spPr>
          <a:xfrm>
            <a:off x="750805" y="5262881"/>
            <a:ext cx="4854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350$</a:t>
            </a:r>
            <a:endParaRPr lang="ko-KR" alt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F076DEA-7868-F261-B248-E1B77C07A142}"/>
              </a:ext>
            </a:extLst>
          </p:cNvPr>
          <p:cNvSpPr txBox="1">
            <a:spLocks/>
          </p:cNvSpPr>
          <p:nvPr/>
        </p:nvSpPr>
        <p:spPr>
          <a:xfrm>
            <a:off x="9429808" y="5317108"/>
            <a:ext cx="4854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550$</a:t>
            </a:r>
            <a:endParaRPr lang="ko-KR" alt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E82347-AECC-828E-1656-46EC5B7BF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66" y="4653280"/>
            <a:ext cx="2332265" cy="22047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089E96E-743A-52C9-E7F3-A7F0E3373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48" y="1890258"/>
            <a:ext cx="1340703" cy="98214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49B0C3-7A2C-0A20-6C88-4700EED3943A}"/>
              </a:ext>
            </a:extLst>
          </p:cNvPr>
          <p:cNvCxnSpPr>
            <a:stCxn id="10" idx="3"/>
            <a:endCxn id="21" idx="1"/>
          </p:cNvCxnSpPr>
          <p:nvPr/>
        </p:nvCxnSpPr>
        <p:spPr>
          <a:xfrm>
            <a:off x="2925470" y="2347424"/>
            <a:ext cx="2500178" cy="339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2E99D3A-824C-D581-3667-AD88FFCD577B}"/>
              </a:ext>
            </a:extLst>
          </p:cNvPr>
          <p:cNvCxnSpPr>
            <a:stCxn id="7" idx="1"/>
            <a:endCxn id="21" idx="3"/>
          </p:cNvCxnSpPr>
          <p:nvPr/>
        </p:nvCxnSpPr>
        <p:spPr>
          <a:xfrm flipH="1" flipV="1">
            <a:off x="6766351" y="2381329"/>
            <a:ext cx="2500179" cy="33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B6352186-D174-1920-7775-74318F134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33" y="1383027"/>
            <a:ext cx="934415" cy="93441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566BBED-B958-E9AE-6C36-1837782C3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05" y="1321389"/>
            <a:ext cx="1026035" cy="102603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D885C90-BFF4-037D-9A24-B85D792A39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43" y="3356456"/>
            <a:ext cx="2031970" cy="203197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ED0AB38-A0C4-5311-3D73-13409036C7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08" y="3561472"/>
            <a:ext cx="1269748" cy="18982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7A54342-7956-BAF7-A0DA-66ABDCE412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949" y="3561471"/>
            <a:ext cx="1269748" cy="18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7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6425833-A35A-8127-E294-407088D9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B67022-9B94-B32C-7496-3B5D809A6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14" y="1159156"/>
            <a:ext cx="2087270" cy="2087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87C0A7-D257-5BF8-7E10-3C5C32D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74" y="1159156"/>
            <a:ext cx="2087270" cy="20872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E57364-F64F-4CD2-D2BE-D4735EEA6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83" y="3428998"/>
            <a:ext cx="2087271" cy="2087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2F3C3C-712E-8A33-3C4B-9B5AB2ABC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80" y="3424869"/>
            <a:ext cx="2087271" cy="2087271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C1C5477A-B3A0-409E-796A-2CE9C9A203C0}"/>
              </a:ext>
            </a:extLst>
          </p:cNvPr>
          <p:cNvSpPr txBox="1">
            <a:spLocks/>
          </p:cNvSpPr>
          <p:nvPr/>
        </p:nvSpPr>
        <p:spPr>
          <a:xfrm>
            <a:off x="3798805" y="5167312"/>
            <a:ext cx="13615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  350$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F076DEA-7868-F261-B248-E1B77C07A142}"/>
              </a:ext>
            </a:extLst>
          </p:cNvPr>
          <p:cNvSpPr txBox="1">
            <a:spLocks/>
          </p:cNvSpPr>
          <p:nvPr/>
        </p:nvSpPr>
        <p:spPr>
          <a:xfrm>
            <a:off x="6832349" y="5167310"/>
            <a:ext cx="12388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  550$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E82347-AECC-828E-1656-46EC5B7BF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" y="2186996"/>
            <a:ext cx="2332265" cy="22047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10271C-D0D0-E6FC-9FA1-E4C3E74D9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17" y="1202086"/>
            <a:ext cx="2087270" cy="20872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D3B309-FC19-2162-1ACA-B21D2A2F6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83" y="3424869"/>
            <a:ext cx="2087271" cy="20872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3E16891-222F-0D2D-BB77-FFCDEC95B926}"/>
              </a:ext>
            </a:extLst>
          </p:cNvPr>
          <p:cNvSpPr txBox="1">
            <a:spLocks/>
          </p:cNvSpPr>
          <p:nvPr/>
        </p:nvSpPr>
        <p:spPr>
          <a:xfrm>
            <a:off x="9589982" y="5167311"/>
            <a:ext cx="13615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  550$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E3449B-1669-79E4-F5A9-43870D238F89}"/>
              </a:ext>
            </a:extLst>
          </p:cNvPr>
          <p:cNvSpPr/>
          <p:nvPr/>
        </p:nvSpPr>
        <p:spPr>
          <a:xfrm>
            <a:off x="2905943" y="868362"/>
            <a:ext cx="2946724" cy="562451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0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B3F4328-83E2-1070-B1F6-26A177776650}"/>
              </a:ext>
            </a:extLst>
          </p:cNvPr>
          <p:cNvSpPr txBox="1">
            <a:spLocks/>
          </p:cNvSpPr>
          <p:nvPr/>
        </p:nvSpPr>
        <p:spPr>
          <a:xfrm>
            <a:off x="10075460" y="2651658"/>
            <a:ext cx="23756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컨투스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CONSULTING TOOTH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B1239-A51C-4C63-43FA-64BB323B8AC4}"/>
              </a:ext>
            </a:extLst>
          </p:cNvPr>
          <p:cNvSpPr/>
          <p:nvPr/>
        </p:nvSpPr>
        <p:spPr>
          <a:xfrm>
            <a:off x="7089804" y="1028440"/>
            <a:ext cx="2654703" cy="457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AF9C6F-F3E5-19AE-B12B-24B943E2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76" y="2146494"/>
            <a:ext cx="2620757" cy="2335892"/>
          </a:xfrm>
          <a:prstGeom prst="rect">
            <a:avLst/>
          </a:prstGeom>
        </p:spPr>
      </p:pic>
      <p:pic>
        <p:nvPicPr>
          <p:cNvPr id="9" name="그림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D1091C8-C35E-70DC-872D-B9DF68ED7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13" y="0"/>
            <a:ext cx="7040605" cy="662888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5E55F89-11C3-33AF-7EBD-B7AA004A065F}"/>
              </a:ext>
            </a:extLst>
          </p:cNvPr>
          <p:cNvSpPr txBox="1">
            <a:spLocks/>
          </p:cNvSpPr>
          <p:nvPr/>
        </p:nvSpPr>
        <p:spPr>
          <a:xfrm>
            <a:off x="1871330" y="2651657"/>
            <a:ext cx="4854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당신만을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위한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맞춤형 </a:t>
            </a:r>
            <a:b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치아 상담 서비스 </a:t>
            </a:r>
          </a:p>
        </p:txBody>
      </p:sp>
    </p:spTree>
    <p:extLst>
      <p:ext uri="{BB962C8B-B14F-4D97-AF65-F5344CB8AC3E}">
        <p14:creationId xmlns:p14="http://schemas.microsoft.com/office/powerpoint/2010/main" val="276739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6">
            <a:extLst>
              <a:ext uri="{FF2B5EF4-FFF2-40B4-BE49-F238E27FC236}">
                <a16:creationId xmlns:a16="http://schemas.microsoft.com/office/drawing/2014/main" id="{B14D7A16-0572-A919-EC07-C66C654C2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66112"/>
            <a:ext cx="5534025" cy="3714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768B9D-EE68-4A01-E16E-760077F3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37" y="1741167"/>
            <a:ext cx="2038350" cy="2247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C9ECC8-D482-B91D-E217-2333BA0E9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675" y="1864083"/>
            <a:ext cx="2143125" cy="2143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69432F-2848-7B5F-1370-9FBAB4516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48" y="403954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1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01DEC7-8F54-30FE-F55A-CC790ACD214F}"/>
              </a:ext>
            </a:extLst>
          </p:cNvPr>
          <p:cNvSpPr/>
          <p:nvPr/>
        </p:nvSpPr>
        <p:spPr>
          <a:xfrm>
            <a:off x="1839686" y="1197430"/>
            <a:ext cx="2533649" cy="441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B8FA62-588F-21F2-C504-90D284C50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171" y="2973135"/>
            <a:ext cx="2127682" cy="5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D1091C8-C35E-70DC-872D-B9DF68ED7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793" y="92789"/>
            <a:ext cx="7040605" cy="6628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3D47A4-28D1-9882-F958-F5CA11D35F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04"/>
          <a:stretch/>
        </p:blipFill>
        <p:spPr>
          <a:xfrm>
            <a:off x="1876188" y="1197429"/>
            <a:ext cx="2497148" cy="441960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B1A9A90-F19F-47F0-DBDE-61C1EECA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351" y="2766218"/>
            <a:ext cx="4854388" cy="1325563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게시판 </a:t>
            </a:r>
            <a:r>
              <a:rPr lang="ko-KR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형식의 커뮤니티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238BA7-D841-B25B-E86D-327666C2DB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30" t="13511" r="430" b="7993"/>
          <a:stretch/>
        </p:blipFill>
        <p:spPr>
          <a:xfrm>
            <a:off x="1839684" y="1166106"/>
            <a:ext cx="253364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A5861D41-1C75-6463-0B3C-CFD899AA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37" y="1186948"/>
            <a:ext cx="2533648" cy="4468796"/>
          </a:xfrm>
          <a:prstGeom prst="rect">
            <a:avLst/>
          </a:prstGeom>
        </p:spPr>
      </p:pic>
      <p:pic>
        <p:nvPicPr>
          <p:cNvPr id="2" name="그림 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06E07E2-A4E5-21AE-E8C7-ABC52C70C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793" y="92789"/>
            <a:ext cx="7040605" cy="662888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1B99830-CB85-EA84-C030-B86559FB5C9D}"/>
              </a:ext>
            </a:extLst>
          </p:cNvPr>
          <p:cNvSpPr txBox="1"/>
          <p:nvPr/>
        </p:nvSpPr>
        <p:spPr>
          <a:xfrm>
            <a:off x="7629832" y="796413"/>
            <a:ext cx="3706762" cy="480131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		      &lt;X-ray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&lt;</a:t>
            </a:r>
            <a:r>
              <a:rPr lang="ko-KR" altLang="en-US" dirty="0">
                <a:solidFill>
                  <a:schemeClr val="bg1"/>
                </a:solidFill>
              </a:rPr>
              <a:t>실물사진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43" name="Group 4">
            <a:extLst>
              <a:ext uri="{FF2B5EF4-FFF2-40B4-BE49-F238E27FC236}">
                <a16:creationId xmlns:a16="http://schemas.microsoft.com/office/drawing/2014/main" id="{4A5AE273-FC25-86A6-146A-683F05A740F1}"/>
              </a:ext>
            </a:extLst>
          </p:cNvPr>
          <p:cNvGrpSpPr/>
          <p:nvPr/>
        </p:nvGrpSpPr>
        <p:grpSpPr>
          <a:xfrm>
            <a:off x="4749142" y="2200670"/>
            <a:ext cx="2456659" cy="2456659"/>
            <a:chOff x="4534854" y="2284416"/>
            <a:chExt cx="2576776" cy="2576776"/>
          </a:xfrm>
        </p:grpSpPr>
        <p:grpSp>
          <p:nvGrpSpPr>
            <p:cNvPr id="45" name="Group 5">
              <a:extLst>
                <a:ext uri="{FF2B5EF4-FFF2-40B4-BE49-F238E27FC236}">
                  <a16:creationId xmlns:a16="http://schemas.microsoft.com/office/drawing/2014/main" id="{CB94A982-AA86-9E51-5E57-3A09A98AA17C}"/>
                </a:ext>
              </a:extLst>
            </p:cNvPr>
            <p:cNvGrpSpPr/>
            <p:nvPr/>
          </p:nvGrpSpPr>
          <p:grpSpPr>
            <a:xfrm>
              <a:off x="4534854" y="2284416"/>
              <a:ext cx="2576776" cy="2576776"/>
              <a:chOff x="4220484" y="1967946"/>
              <a:chExt cx="3431631" cy="3431631"/>
            </a:xfrm>
          </p:grpSpPr>
          <p:pic>
            <p:nvPicPr>
              <p:cNvPr id="58" name="Group 14">
                <a:extLst>
                  <a:ext uri="{FF2B5EF4-FFF2-40B4-BE49-F238E27FC236}">
                    <a16:creationId xmlns:a16="http://schemas.microsoft.com/office/drawing/2014/main" id="{D3A11D10-F082-E755-7F4C-63FE9C9B0275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4"/>
              <a:stretch/>
            </p:blipFill>
            <p:spPr>
              <a:xfrm>
                <a:off x="4701764" y="2449226"/>
                <a:ext cx="2469071" cy="2469071"/>
              </a:xfrm>
              <a:prstGeom prst="ellipse">
                <a:avLst/>
              </a:prstGeom>
            </p:spPr>
          </p:pic>
          <p:sp>
            <p:nvSpPr>
              <p:cNvPr id="59" name="Group 15">
                <a:extLst>
                  <a:ext uri="{FF2B5EF4-FFF2-40B4-BE49-F238E27FC236}">
                    <a16:creationId xmlns:a16="http://schemas.microsoft.com/office/drawing/2014/main" id="{77D34F81-C103-049D-D7B3-45E03BF84423}"/>
                  </a:ext>
                </a:extLst>
              </p:cNvPr>
              <p:cNvSpPr/>
              <p:nvPr/>
            </p:nvSpPr>
            <p:spPr>
              <a:xfrm flipH="1">
                <a:off x="4220484" y="1967946"/>
                <a:ext cx="3431631" cy="3431631"/>
              </a:xfrm>
              <a:prstGeom prst="blockArc">
                <a:avLst>
                  <a:gd name="adj1" fmla="val 3543882"/>
                  <a:gd name="adj2" fmla="val 17999607"/>
                  <a:gd name="adj3" fmla="val 1422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46" name="Group 6">
              <a:extLst>
                <a:ext uri="{FF2B5EF4-FFF2-40B4-BE49-F238E27FC236}">
                  <a16:creationId xmlns:a16="http://schemas.microsoft.com/office/drawing/2014/main" id="{7600488E-D353-6838-3FA7-FA62A82DF3C3}"/>
                </a:ext>
              </a:extLst>
            </p:cNvPr>
            <p:cNvGrpSpPr/>
            <p:nvPr/>
          </p:nvGrpSpPr>
          <p:grpSpPr>
            <a:xfrm>
              <a:off x="6338088" y="2339741"/>
              <a:ext cx="415657" cy="415657"/>
              <a:chOff x="5863167" y="2289733"/>
              <a:chExt cx="465666" cy="465666"/>
            </a:xfrm>
          </p:grpSpPr>
          <p:sp>
            <p:nvSpPr>
              <p:cNvPr id="51" name="Group 10">
                <a:extLst>
                  <a:ext uri="{FF2B5EF4-FFF2-40B4-BE49-F238E27FC236}">
                    <a16:creationId xmlns:a16="http://schemas.microsoft.com/office/drawing/2014/main" id="{B20AE972-66ED-D517-B8EC-4C76F96D7753}"/>
                  </a:ext>
                </a:extLst>
              </p:cNvPr>
              <p:cNvSpPr/>
              <p:nvPr/>
            </p:nvSpPr>
            <p:spPr>
              <a:xfrm>
                <a:off x="5863167" y="2289733"/>
                <a:ext cx="465666" cy="46566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55" name="Freeform: Shape 52">
                <a:extLst>
                  <a:ext uri="{FF2B5EF4-FFF2-40B4-BE49-F238E27FC236}">
                    <a16:creationId xmlns:a16="http://schemas.microsoft.com/office/drawing/2014/main" id="{36DA138F-A09C-CDD0-9BA3-C2D893F4417C}"/>
                  </a:ext>
                </a:extLst>
              </p:cNvPr>
              <p:cNvSpPr/>
              <p:nvPr/>
            </p:nvSpPr>
            <p:spPr bwMode="auto">
              <a:xfrm>
                <a:off x="5972539" y="2394173"/>
                <a:ext cx="246922" cy="256785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47" name="Group 7">
              <a:extLst>
                <a:ext uri="{FF2B5EF4-FFF2-40B4-BE49-F238E27FC236}">
                  <a16:creationId xmlns:a16="http://schemas.microsoft.com/office/drawing/2014/main" id="{D05ADAA9-9F8A-8256-C30A-A67C9C87C9BF}"/>
                </a:ext>
              </a:extLst>
            </p:cNvPr>
            <p:cNvGrpSpPr/>
            <p:nvPr/>
          </p:nvGrpSpPr>
          <p:grpSpPr>
            <a:xfrm>
              <a:off x="6338088" y="4390211"/>
              <a:ext cx="415657" cy="415657"/>
              <a:chOff x="5863167" y="2289733"/>
              <a:chExt cx="465666" cy="465666"/>
            </a:xfrm>
          </p:grpSpPr>
          <p:sp>
            <p:nvSpPr>
              <p:cNvPr id="48" name="Group 8">
                <a:extLst>
                  <a:ext uri="{FF2B5EF4-FFF2-40B4-BE49-F238E27FC236}">
                    <a16:creationId xmlns:a16="http://schemas.microsoft.com/office/drawing/2014/main" id="{B9889FDC-9AB1-7B87-F17F-8F2651EADF45}"/>
                  </a:ext>
                </a:extLst>
              </p:cNvPr>
              <p:cNvSpPr/>
              <p:nvPr/>
            </p:nvSpPr>
            <p:spPr>
              <a:xfrm>
                <a:off x="5863167" y="2289733"/>
                <a:ext cx="465666" cy="46566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9" name="Freeform: Shape 52">
                <a:extLst>
                  <a:ext uri="{FF2B5EF4-FFF2-40B4-BE49-F238E27FC236}">
                    <a16:creationId xmlns:a16="http://schemas.microsoft.com/office/drawing/2014/main" id="{288BD8A8-00A7-7190-D322-D3B85C699CDE}"/>
                  </a:ext>
                </a:extLst>
              </p:cNvPr>
              <p:cNvSpPr/>
              <p:nvPr/>
            </p:nvSpPr>
            <p:spPr bwMode="auto">
              <a:xfrm>
                <a:off x="5972539" y="2394173"/>
                <a:ext cx="246922" cy="256785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DA5D9B91-0835-1D60-8DDE-03D13FE92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1213" y="1376817"/>
            <a:ext cx="2974521" cy="1602922"/>
          </a:xfrm>
          <a:prstGeom prst="rect">
            <a:avLst/>
          </a:prstGeom>
        </p:spPr>
      </p:pic>
      <p:sp>
        <p:nvSpPr>
          <p:cNvPr id="62" name="타원 61">
            <a:extLst>
              <a:ext uri="{FF2B5EF4-FFF2-40B4-BE49-F238E27FC236}">
                <a16:creationId xmlns:a16="http://schemas.microsoft.com/office/drawing/2014/main" id="{96BDC75E-7009-69D0-B108-5A6F6D7B6738}"/>
              </a:ext>
            </a:extLst>
          </p:cNvPr>
          <p:cNvSpPr/>
          <p:nvPr/>
        </p:nvSpPr>
        <p:spPr>
          <a:xfrm>
            <a:off x="2206442" y="1046775"/>
            <a:ext cx="1805119" cy="190012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E367DDB-F857-7C83-0186-C9B1989604C3}"/>
              </a:ext>
            </a:extLst>
          </p:cNvPr>
          <p:cNvCxnSpPr>
            <a:cxnSpLocks/>
          </p:cNvCxnSpPr>
          <p:nvPr/>
        </p:nvCxnSpPr>
        <p:spPr>
          <a:xfrm flipH="1">
            <a:off x="3955129" y="136330"/>
            <a:ext cx="1806574" cy="15873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46D8BC8-495E-F95C-39D1-FC1C32FFDD4C}"/>
              </a:ext>
            </a:extLst>
          </p:cNvPr>
          <p:cNvCxnSpPr>
            <a:cxnSpLocks/>
          </p:cNvCxnSpPr>
          <p:nvPr/>
        </p:nvCxnSpPr>
        <p:spPr>
          <a:xfrm>
            <a:off x="5761703" y="136330"/>
            <a:ext cx="1868129" cy="66008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29570419-AB61-7A9E-F3D2-D96DFEC29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446" y="3604982"/>
            <a:ext cx="2974522" cy="160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2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E4381051-85C8-4CFC-D072-5BF3537CCA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286" y="0"/>
            <a:ext cx="10124279" cy="68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4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F515611-9D93-8265-68E9-4AFBFF61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71" y="2766218"/>
            <a:ext cx="2895600" cy="1325563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구현한 </a:t>
            </a:r>
            <a:b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3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실제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761D9-CCAE-946E-C003-39B6CE84656A}"/>
              </a:ext>
            </a:extLst>
          </p:cNvPr>
          <p:cNvSpPr txBox="1"/>
          <p:nvPr/>
        </p:nvSpPr>
        <p:spPr>
          <a:xfrm>
            <a:off x="5167312" y="2105024"/>
            <a:ext cx="1857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로컬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DB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구현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로그인 구성 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회원가입 구성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제목 작성</a:t>
            </a:r>
          </a:p>
          <a:p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</a:rPr>
              <a:t>사진업로드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내용 작성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B48917-CE0F-772E-C0A2-B46B109CF1D1}"/>
              </a:ext>
            </a:extLst>
          </p:cNvPr>
          <p:cNvSpPr/>
          <p:nvPr/>
        </p:nvSpPr>
        <p:spPr>
          <a:xfrm>
            <a:off x="8541054" y="1269293"/>
            <a:ext cx="2483225" cy="363967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1944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로그인 화면</a:t>
            </a:r>
            <a:endParaRPr lang="en-US" altLang="ko-KR" sz="2400" b="1" dirty="0">
              <a:solidFill>
                <a:srgbClr val="1944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B1F43CD-406A-AF90-1699-79E051E32E8D}"/>
              </a:ext>
            </a:extLst>
          </p:cNvPr>
          <p:cNvSpPr/>
          <p:nvPr/>
        </p:nvSpPr>
        <p:spPr>
          <a:xfrm>
            <a:off x="5374640" y="5019040"/>
            <a:ext cx="802640" cy="37592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541B23-DDEE-AE5C-CE3E-2894B87C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83" y="1180179"/>
            <a:ext cx="2540077" cy="4502866"/>
          </a:xfrm>
          <a:prstGeom prst="rect">
            <a:avLst/>
          </a:prstGeom>
        </p:spPr>
      </p:pic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2051846-DD6B-70A9-A428-E84CF16C6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96" y="114558"/>
            <a:ext cx="7040605" cy="66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3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1002</TotalTime>
  <Words>450</Words>
  <Application>Microsoft Office PowerPoint</Application>
  <PresentationFormat>와이드스크린</PresentationFormat>
  <Paragraphs>112</Paragraphs>
  <Slides>19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Century Gothic</vt:lpstr>
      <vt:lpstr>Office Theme</vt:lpstr>
      <vt:lpstr>치아 상담, 당신만을 위해 할 수  없을까?</vt:lpstr>
      <vt:lpstr>PowerPoint 프레젠테이션</vt:lpstr>
      <vt:lpstr>PowerPoint 프레젠테이션</vt:lpstr>
      <vt:lpstr>PowerPoint 프레젠테이션</vt:lpstr>
      <vt:lpstr>PowerPoint 프레젠테이션</vt:lpstr>
      <vt:lpstr>게시판 형식의 커뮤니티</vt:lpstr>
      <vt:lpstr>PowerPoint 프레젠테이션</vt:lpstr>
      <vt:lpstr>PowerPoint 프레젠테이션</vt:lpstr>
      <vt:lpstr>구현한  실제 기능</vt:lpstr>
      <vt:lpstr>구현한  실제 기능</vt:lpstr>
      <vt:lpstr>구현한  실제 기능</vt:lpstr>
      <vt:lpstr>구현한  실제 기능</vt:lpstr>
      <vt:lpstr>구현한  실제 기능</vt:lpstr>
      <vt:lpstr>구현한  실제 기능</vt:lpstr>
      <vt:lpstr>PROJECT TECHNIC</vt:lpstr>
      <vt:lpstr>사용한 플랫폼</vt:lpstr>
      <vt:lpstr>이미지 처리 방식</vt:lpstr>
      <vt:lpstr>당신만을 위한,맞춤형            치아 상담 서비스 </vt:lpstr>
      <vt:lpstr>감사합니다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9028</dc:creator>
  <cp:lastModifiedBy>9028</cp:lastModifiedBy>
  <cp:revision>427</cp:revision>
  <dcterms:created xsi:type="dcterms:W3CDTF">2022-12-08T12:29:06Z</dcterms:created>
  <dcterms:modified xsi:type="dcterms:W3CDTF">2022-12-13T08:04:39Z</dcterms:modified>
</cp:coreProperties>
</file>